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7"/>
  </p:notesMasterIdLst>
  <p:handoutMasterIdLst>
    <p:handoutMasterId r:id="rId28"/>
  </p:handoutMasterIdLst>
  <p:sldIdLst>
    <p:sldId id="491" r:id="rId2"/>
    <p:sldId id="447" r:id="rId3"/>
    <p:sldId id="454" r:id="rId4"/>
    <p:sldId id="547" r:id="rId5"/>
    <p:sldId id="456" r:id="rId6"/>
    <p:sldId id="460" r:id="rId7"/>
    <p:sldId id="461" r:id="rId8"/>
    <p:sldId id="462" r:id="rId9"/>
    <p:sldId id="566" r:id="rId10"/>
    <p:sldId id="567" r:id="rId11"/>
    <p:sldId id="568" r:id="rId12"/>
    <p:sldId id="569" r:id="rId13"/>
    <p:sldId id="570" r:id="rId14"/>
    <p:sldId id="571" r:id="rId15"/>
    <p:sldId id="543" r:id="rId16"/>
    <p:sldId id="539" r:id="rId17"/>
    <p:sldId id="546" r:id="rId18"/>
    <p:sldId id="532" r:id="rId19"/>
    <p:sldId id="564" r:id="rId20"/>
    <p:sldId id="578" r:id="rId21"/>
    <p:sldId id="562" r:id="rId22"/>
    <p:sldId id="565" r:id="rId23"/>
    <p:sldId id="579" r:id="rId24"/>
    <p:sldId id="576" r:id="rId25"/>
    <p:sldId id="577" r:id="rId2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12F"/>
    <a:srgbClr val="F39C45"/>
    <a:srgbClr val="ED7B2C"/>
    <a:srgbClr val="CC6600"/>
    <a:srgbClr val="006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4" autoAdjust="0"/>
    <p:restoredTop sz="96445" autoAdjust="0"/>
  </p:normalViewPr>
  <p:slideViewPr>
    <p:cSldViewPr snapToGrid="0">
      <p:cViewPr varScale="1">
        <p:scale>
          <a:sx n="111" d="100"/>
          <a:sy n="111" d="100"/>
        </p:scale>
        <p:origin x="150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7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4BC7C7D-E16E-4261-971F-13658CAF817F}" type="datetimeFigureOut">
              <a:rPr lang="de-DE" smtClean="0"/>
              <a:pPr/>
              <a:t>22.03.2018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0056D53-BC30-4B7D-B0A3-E57A59E5964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806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2CEBBE-8782-4E01-AFDA-6AF3B01C161E}" type="datetimeFigureOut">
              <a:rPr lang="de-DE" smtClean="0"/>
              <a:pPr/>
              <a:t>22.03.2018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5F54D5A-22CE-462E-86A6-2C32245FC98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057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5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337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7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27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916509-A705-4F1A-A60F-3071867EABE8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01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C7C911-F70C-4790-9260-9A7657771849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18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AEA981-3EB6-461B-9121-3BDE9574B520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2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C12119-D508-4D1F-864E-DD9B97C3B737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E4A7B9D-F047-4F73-8C7B-B0934AA97657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43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48010D-7C3B-403C-B06C-C96F8249AA03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8C1B5D-D7B5-405B-9158-1D1478A4B261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21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A03D77-24C4-49A5-8F06-4344E27F1FB6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9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2E25C4-FD46-4122-9CD6-4F22B7F7C38B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4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E19BE2-FF7D-4087-A3D0-EA0C34E32D3E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7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D478E0-2558-4741-BCEF-6EA5ADF63C17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61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fld id="{A829E8FF-A2A7-4799-9423-56FD340470E4}" type="datetime1">
              <a:rPr lang="en-US" smtClean="0"/>
              <a:t>3/22/2018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96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1" fontAlgn="base" hangingPunct="1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11" Type="http://schemas.openxmlformats.org/officeDocument/2006/relationships/image" Target="../media/image31.gif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://forbasin.forestry.ubc.ca/CDFCP_prioritizatio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hyperlink" Target="https://github.com/prioritizr/prioritiz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457200"/>
            <a:ext cx="8534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Introduction to conservation prioritization tools</a:t>
            </a:r>
            <a:endParaRPr lang="de-DE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 descr="CDF_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8551" y="3982757"/>
            <a:ext cx="2116282" cy="2738718"/>
          </a:xfrm>
          <a:prstGeom prst="rect">
            <a:avLst/>
          </a:prstGeom>
        </p:spPr>
      </p:pic>
      <p:pic>
        <p:nvPicPr>
          <p:cNvPr id="7" name="Picture 6" descr="TE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3886200"/>
            <a:ext cx="2067791" cy="26759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brown_creeper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400" y="4038600"/>
            <a:ext cx="1662546" cy="243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red_breasted_nuthatch_jan_10_11_2076_l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4600" y="4038600"/>
            <a:ext cx="2667000" cy="2201079"/>
          </a:xfrm>
          <a:prstGeom prst="rect">
            <a:avLst/>
          </a:prstGeom>
        </p:spPr>
      </p:pic>
      <p:pic>
        <p:nvPicPr>
          <p:cNvPr id="10" name="Picture 18" descr="P10208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2200" y="1828800"/>
            <a:ext cx="2763979" cy="20732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203831" y="2030294"/>
            <a:ext cx="4194048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  <a:cs typeface="Times New Roman" pitchFamily="18" charset="0"/>
              </a:rPr>
              <a:t>Richard Schuster</a:t>
            </a:r>
          </a:p>
          <a:p>
            <a:pPr algn="ctr"/>
            <a:r>
              <a:rPr lang="en-CA" altLang="en-US" dirty="0">
                <a:cs typeface="Times New Roman" pitchFamily="18" charset="0"/>
              </a:rPr>
              <a:t>Liber </a:t>
            </a:r>
            <a:r>
              <a:rPr lang="en-CA" altLang="en-US" dirty="0" err="1">
                <a:cs typeface="Times New Roman" pitchFamily="18" charset="0"/>
              </a:rPr>
              <a:t>Ero</a:t>
            </a:r>
            <a:r>
              <a:rPr lang="en-CA" altLang="en-US" dirty="0">
                <a:cs typeface="Times New Roman" pitchFamily="18" charset="0"/>
              </a:rPr>
              <a:t> Fellow, </a:t>
            </a:r>
            <a:r>
              <a:rPr lang="en-US" altLang="en-US" dirty="0">
                <a:cs typeface="Times New Roman" pitchFamily="18" charset="0"/>
              </a:rPr>
              <a:t>Carleton University</a:t>
            </a:r>
          </a:p>
          <a:p>
            <a:pPr algn="ctr"/>
            <a:r>
              <a:rPr lang="en-US" altLang="en-US" dirty="0">
                <a:cs typeface="Times New Roman" pitchFamily="18" charset="0"/>
              </a:rPr>
              <a:t>Adjunct Prof, Ecosystem Science and Management Program, UNBC</a:t>
            </a:r>
          </a:p>
          <a:p>
            <a:pPr algn="ctr"/>
            <a:endParaRPr lang="en-US" sz="2000" b="1" dirty="0">
              <a:latin typeface="+mj-lt"/>
              <a:cs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64" y="3079095"/>
            <a:ext cx="2270861" cy="85180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4" y="3323267"/>
            <a:ext cx="3425477" cy="59374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043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0"/>
    </mc:Choice>
    <mc:Fallback xmlns="">
      <p:transition spd="slow" advTm="58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750" y="1"/>
            <a:ext cx="8894618" cy="687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24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5" y="0"/>
            <a:ext cx="8906494" cy="688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99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0" y="0"/>
            <a:ext cx="887772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64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6" y="-1"/>
            <a:ext cx="8918368" cy="688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706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9" y="0"/>
            <a:ext cx="8882743" cy="686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90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environment and climate change canad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550" y="4834577"/>
            <a:ext cx="1905000" cy="1905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arks ca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19" y="4939724"/>
            <a:ext cx="1826544" cy="18265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C Ministry of Environ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682" y="3123972"/>
            <a:ext cx="1662297" cy="16622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44" y="128928"/>
            <a:ext cx="8970436" cy="1630362"/>
          </a:xfrm>
        </p:spPr>
        <p:txBody>
          <a:bodyPr>
            <a:noAutofit/>
          </a:bodyPr>
          <a:lstStyle/>
          <a:p>
            <a:pPr algn="l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Coastal Douglas Fir Conservation Partnership: 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Consensus Decisions on Protection</a:t>
            </a:r>
          </a:p>
        </p:txBody>
      </p:sp>
      <p:pic>
        <p:nvPicPr>
          <p:cNvPr id="3" name="Picture 17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297" y="1832543"/>
            <a:ext cx="4285725" cy="1199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</p:pic>
      <p:pic>
        <p:nvPicPr>
          <p:cNvPr id="4" name="Picture 5" descr="TNT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016" y="1936174"/>
            <a:ext cx="2209800" cy="9172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ature Conservancy Ca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46" y="3145706"/>
            <a:ext cx="2385744" cy="7356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8" name="Picture 4" descr="Image result for bc ministry of forests lands and natural resource operati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42" y="3217676"/>
            <a:ext cx="1330680" cy="15997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greater victoria regional district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896" y="4363476"/>
            <a:ext cx="1468211" cy="15691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abitat acquisition trus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060613"/>
            <a:ext cx="1330199" cy="108743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owichan regional district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75" y="5374734"/>
            <a:ext cx="1224247" cy="9810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32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7550"/>
            <a:ext cx="7886700" cy="994172"/>
          </a:xfrm>
        </p:spPr>
        <p:txBody>
          <a:bodyPr/>
          <a:lstStyle/>
          <a:p>
            <a:pPr algn="ctr"/>
            <a:r>
              <a:rPr lang="en-US" sz="4800" b="1" dirty="0"/>
              <a:t>	Current tool version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21" y="2644475"/>
            <a:ext cx="5333325" cy="3324526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2" y="2418645"/>
            <a:ext cx="3035584" cy="3905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543465" y="1782085"/>
            <a:ext cx="79718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hlinkClick r:id="rId4"/>
              </a:rPr>
              <a:t>http://forbasin.forestry.ubc.ca/CDFCP_prioritization/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E467BEE-B61A-40FE-A20F-376A4AE28B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64"/>
          <a:stretch/>
        </p:blipFill>
        <p:spPr bwMode="auto">
          <a:xfrm>
            <a:off x="196791" y="646735"/>
            <a:ext cx="2015526" cy="1031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41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94040"/>
            <a:ext cx="2990850" cy="5286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15" y="679716"/>
            <a:ext cx="2962275" cy="591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5432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Box 1"/>
          <p:cNvSpPr txBox="1">
            <a:spLocks noChangeArrowheads="1"/>
          </p:cNvSpPr>
          <p:nvPr/>
        </p:nvSpPr>
        <p:spPr bwMode="auto">
          <a:xfrm>
            <a:off x="-16654" y="549234"/>
            <a:ext cx="4648200" cy="7232749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CA" altLang="en-US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CA" alt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Acquire Biodiverse Parcels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Minimize Management Costs, Maximize Return on Conservation Investments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6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CA" alt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624" y="434566"/>
            <a:ext cx="4286413" cy="6074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5" descr="TN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88" y="1615818"/>
            <a:ext cx="2333452" cy="96853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6654" y="4800600"/>
            <a:ext cx="4596869" cy="2893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Contact Lists to Engage Private Landowners in Conservation at Landscape Scales</a:t>
            </a:r>
          </a:p>
          <a:p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60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0509"/>
            <a:ext cx="8229600" cy="2806101"/>
          </a:xfrm>
        </p:spPr>
        <p:txBody>
          <a:bodyPr/>
          <a:lstStyle/>
          <a:p>
            <a:r>
              <a:rPr lang="en-CA" sz="4400" b="1" dirty="0"/>
              <a:t>Current work: </a:t>
            </a:r>
            <a:br>
              <a:rPr lang="en-CA" sz="3600" b="1" dirty="0"/>
            </a:br>
            <a:r>
              <a:rPr lang="en-US" sz="3600" b="1" i="1" dirty="0"/>
              <a:t>Optimizing conservation of migratory species over their full annual cycle </a:t>
            </a:r>
            <a:br>
              <a:rPr lang="en-CA" sz="3600" i="1" dirty="0"/>
            </a:br>
            <a:r>
              <a:rPr lang="en-US" sz="3600" b="1" i="1" dirty="0"/>
              <a:t>in the Western Hemisphere</a:t>
            </a:r>
            <a:br>
              <a:rPr lang="en-CA" sz="3600" dirty="0"/>
            </a:br>
            <a:endParaRPr lang="en-CA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62674"/>
            <a:ext cx="8229600" cy="2274817"/>
          </a:xfrm>
        </p:spPr>
        <p:txBody>
          <a:bodyPr>
            <a:normAutofit/>
          </a:bodyPr>
          <a:lstStyle/>
          <a:p>
            <a:r>
              <a:rPr lang="en-CA" dirty="0"/>
              <a:t>Relative abundance models from </a:t>
            </a:r>
            <a:r>
              <a:rPr lang="en-CA" dirty="0" err="1"/>
              <a:t>eBird</a:t>
            </a:r>
            <a:endParaRPr lang="en-CA" dirty="0"/>
          </a:p>
          <a:p>
            <a:r>
              <a:rPr lang="en-CA" dirty="0"/>
              <a:t>109 Neotropical migrant bird species</a:t>
            </a:r>
          </a:p>
          <a:p>
            <a:r>
              <a:rPr lang="en-CA" dirty="0"/>
              <a:t>Full annual cycle </a:t>
            </a:r>
          </a:p>
          <a:p>
            <a:endParaRPr lang="en-CA" sz="3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2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1971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How can we combine all this information in a meaningful way for conservation?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101" y="3094513"/>
            <a:ext cx="7832785" cy="3230088"/>
          </a:xfrm>
        </p:spPr>
        <p:txBody>
          <a:bodyPr/>
          <a:lstStyle/>
          <a:p>
            <a:r>
              <a:rPr lang="en-CA" dirty="0"/>
              <a:t>Decision support tools: </a:t>
            </a:r>
            <a:r>
              <a:rPr lang="en-CA" b="1" dirty="0" err="1">
                <a:solidFill>
                  <a:srgbClr val="FF0000"/>
                </a:solidFill>
              </a:rPr>
              <a:t>Marxan</a:t>
            </a:r>
            <a:endParaRPr lang="en-CA" b="1" dirty="0">
              <a:solidFill>
                <a:srgbClr val="FF0000"/>
              </a:solidFill>
            </a:endParaRPr>
          </a:p>
          <a:p>
            <a:pPr lvl="1"/>
            <a:r>
              <a:rPr lang="en-CA" b="1" dirty="0"/>
              <a:t>Planning units</a:t>
            </a:r>
            <a:r>
              <a:rPr lang="en-CA" dirty="0"/>
              <a:t> (e.g. properties, watersheds, hexagons, …)</a:t>
            </a:r>
          </a:p>
          <a:p>
            <a:pPr lvl="1"/>
            <a:r>
              <a:rPr lang="en-CA" b="1" dirty="0"/>
              <a:t>Species or Feature targets </a:t>
            </a:r>
            <a:r>
              <a:rPr lang="en-CA" dirty="0"/>
              <a:t>(e.g. protect 20% old forest, …)</a:t>
            </a:r>
          </a:p>
          <a:p>
            <a:pPr lvl="1"/>
            <a:r>
              <a:rPr lang="en-CA" dirty="0"/>
              <a:t>Create </a:t>
            </a:r>
            <a:r>
              <a:rPr lang="en-CA" b="1" dirty="0"/>
              <a:t>compact reserve systems </a:t>
            </a:r>
            <a:r>
              <a:rPr lang="en-CA" dirty="0"/>
              <a:t>to reduce e.g. edge effects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133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87860-9468-4062-B6BC-C83D5C62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FC28B-DE80-42E6-A061-20575332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16006-CA73-4B72-8EAF-B9499790FB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7850038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85C0EE-3518-4459-909C-0E36B57E41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74" y="6369803"/>
            <a:ext cx="1080764" cy="440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FF8F4-0FCC-4A59-9E75-392A0394A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88" y="4079892"/>
            <a:ext cx="1725379" cy="101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9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02" y="-10625"/>
            <a:ext cx="6875384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02" y="-10625"/>
            <a:ext cx="687538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02" y="-10625"/>
            <a:ext cx="6875384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02" y="-10625"/>
            <a:ext cx="6875384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02" y="-10625"/>
            <a:ext cx="6875384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02" y="-10625"/>
            <a:ext cx="6875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3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CF196CD-6515-4D7B-A88F-4E899BD847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08" y="0"/>
            <a:ext cx="68753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704EB3-EA09-4B52-AADD-E83E8068E789}"/>
              </a:ext>
            </a:extLst>
          </p:cNvPr>
          <p:cNvSpPr txBox="1"/>
          <p:nvPr/>
        </p:nvSpPr>
        <p:spPr>
          <a:xfrm>
            <a:off x="270181" y="1888059"/>
            <a:ext cx="3026935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Annual cycle plans were more efficient than single-season plans and reduced the area needed to meet 17% targets by up to 43%. </a:t>
            </a:r>
          </a:p>
        </p:txBody>
      </p:sp>
    </p:spTree>
    <p:extLst>
      <p:ext uri="{BB962C8B-B14F-4D97-AF65-F5344CB8AC3E}">
        <p14:creationId xmlns:p14="http://schemas.microsoft.com/office/powerpoint/2010/main" val="154708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A0A92-89C3-452C-9D79-BF91042236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08" y="0"/>
            <a:ext cx="687538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5E7998-C806-4546-844A-5E2ED15DB031}"/>
              </a:ext>
            </a:extLst>
          </p:cNvPr>
          <p:cNvSpPr/>
          <p:nvPr/>
        </p:nvSpPr>
        <p:spPr>
          <a:xfrm>
            <a:off x="184638" y="1637355"/>
            <a:ext cx="299817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Area efficiency was maximized when land converted by human activity (e.g., agricultural, urban) was included in solutions, suggesting that working landscapes contribute positively to conservation.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94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                 </a:t>
            </a:r>
            <a:r>
              <a:rPr lang="en-US" b="1" dirty="0" err="1">
                <a:latin typeface="+mn-lt"/>
              </a:rPr>
              <a:t>prioritizr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908" y="274638"/>
            <a:ext cx="2002470" cy="1185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88" y="1865470"/>
            <a:ext cx="4008804" cy="3503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2" y="97096"/>
            <a:ext cx="2305869" cy="26410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81" y="2883913"/>
            <a:ext cx="4895850" cy="1619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327621" y="4680166"/>
            <a:ext cx="4108577" cy="6827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vert="horz" wrap="square" lIns="64008" tIns="64008" rIns="64008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Hanson JO, Schuster R, Morrell N,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Strimas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-Mackey M, Watts ME,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Arcese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P, Bennett J,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Possingham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 HP (2017).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</a:rPr>
              <a:t>prioritizr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: Systematic Conservation Prioritization in R. R package version 3.0.3.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18248" y="5563040"/>
            <a:ext cx="5756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rgbClr val="333333"/>
                </a:solidFill>
                <a:hlinkClick r:id="rId7"/>
              </a:rPr>
              <a:t>https://github.com/prioritizr/prioritizr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4915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Under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Combine CDFCP tool with </a:t>
            </a:r>
            <a:r>
              <a:rPr lang="en-US" dirty="0" err="1"/>
              <a:t>prioritizr</a:t>
            </a:r>
            <a:r>
              <a:rPr lang="en-US" dirty="0"/>
              <a:t> to allow users to interactively build and customize conservation planning problems.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55" y="3485080"/>
            <a:ext cx="2305869" cy="2641083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2" y="3543270"/>
            <a:ext cx="4050218" cy="2524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Plus 6"/>
          <p:cNvSpPr/>
          <p:nvPr/>
        </p:nvSpPr>
        <p:spPr>
          <a:xfrm>
            <a:off x="4785782" y="4348421"/>
            <a:ext cx="914400" cy="9144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9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Why </a:t>
            </a:r>
            <a:r>
              <a:rPr lang="en-CA" b="1" dirty="0" err="1"/>
              <a:t>Marxan</a:t>
            </a:r>
            <a:r>
              <a:rPr lang="en-CA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2357"/>
            <a:ext cx="8229600" cy="4525963"/>
          </a:xfrm>
        </p:spPr>
        <p:txBody>
          <a:bodyPr>
            <a:normAutofit/>
          </a:bodyPr>
          <a:lstStyle/>
          <a:p>
            <a:r>
              <a:rPr lang="en-CA" dirty="0"/>
              <a:t>Aids systematic conservation planning</a:t>
            </a:r>
          </a:p>
          <a:p>
            <a:r>
              <a:rPr lang="en-CA" dirty="0"/>
              <a:t>Near optimal spatial reserve systems</a:t>
            </a:r>
          </a:p>
          <a:p>
            <a:r>
              <a:rPr lang="en-CA" dirty="0"/>
              <a:t>Most widely used worldwide</a:t>
            </a:r>
            <a:endParaRPr lang="en-US" dirty="0"/>
          </a:p>
          <a:p>
            <a:r>
              <a:rPr lang="en-US" dirty="0"/>
              <a:t>Transparent, inclusive and defensible decision making process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440700" y="4146485"/>
            <a:ext cx="4262600" cy="2170590"/>
            <a:chOff x="3783953" y="3484449"/>
            <a:chExt cx="4847778" cy="2513317"/>
          </a:xfrm>
          <a:noFill/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83953" y="3484449"/>
              <a:ext cx="4847778" cy="250819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/>
          </p:spPr>
        </p:pic>
        <p:sp>
          <p:nvSpPr>
            <p:cNvPr id="4" name="TextBox 3"/>
            <p:cNvSpPr txBox="1"/>
            <p:nvPr/>
          </p:nvSpPr>
          <p:spPr>
            <a:xfrm>
              <a:off x="7910004" y="5628434"/>
              <a:ext cx="652743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dirty="0"/>
                <a:t>2009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72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What can </a:t>
            </a:r>
            <a:r>
              <a:rPr lang="en-CA" b="1" dirty="0" err="1"/>
              <a:t>Marxan</a:t>
            </a:r>
            <a:r>
              <a:rPr lang="en-CA" b="1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6829"/>
            <a:ext cx="8229600" cy="4389437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Identify areas that meet targets for a range of input features for minimal cost</a:t>
            </a:r>
          </a:p>
          <a:p>
            <a:r>
              <a:rPr lang="en-CA" dirty="0"/>
              <a:t>Uses concept of complementarity </a:t>
            </a:r>
            <a:br>
              <a:rPr lang="en-CA" dirty="0"/>
            </a:br>
            <a:r>
              <a:rPr lang="en-CA" sz="2200" i="1" dirty="0"/>
              <a:t>(Select new conservation areas so that each one complements the others in the biodiversity features they contain)</a:t>
            </a:r>
          </a:p>
          <a:p>
            <a:r>
              <a:rPr lang="en-CA" dirty="0"/>
              <a:t>Can maximise compactness</a:t>
            </a:r>
          </a:p>
          <a:p>
            <a:r>
              <a:rPr lang="en-CA" dirty="0"/>
              <a:t>Can include data on ecological processes, threats, and condition</a:t>
            </a:r>
          </a:p>
          <a:p>
            <a:pPr marL="0" indent="0" algn="ctr">
              <a:buNone/>
            </a:pPr>
            <a:br>
              <a:rPr lang="en-CA" sz="3900" b="1" dirty="0">
                <a:solidFill>
                  <a:srgbClr val="FF0000"/>
                </a:solidFill>
              </a:rPr>
            </a:br>
            <a:r>
              <a:rPr lang="en-CA" sz="3900" b="1" dirty="0">
                <a:solidFill>
                  <a:srgbClr val="FF0000"/>
                </a:solidFill>
              </a:rPr>
              <a:t>Decision-support, not a decision-maker</a:t>
            </a:r>
          </a:p>
        </p:txBody>
      </p:sp>
    </p:spTree>
    <p:extLst>
      <p:ext uri="{BB962C8B-B14F-4D97-AF65-F5344CB8AC3E}">
        <p14:creationId xmlns:p14="http://schemas.microsoft.com/office/powerpoint/2010/main" val="179236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118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What problem does </a:t>
            </a:r>
            <a:r>
              <a:rPr lang="en-CA" b="1" dirty="0" err="1"/>
              <a:t>Marxan</a:t>
            </a:r>
            <a:r>
              <a:rPr lang="en-CA" b="1" dirty="0"/>
              <a:t> solve?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32215"/>
                <a:ext cx="8229600" cy="452596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 algn="ctr">
                  <a:buNone/>
                </a:pPr>
                <a:r>
                  <a:rPr lang="en-US" sz="5100" b="1" dirty="0"/>
                  <a:t>Score of the configuration being tested</a:t>
                </a:r>
                <a:r>
                  <a:rPr lang="en-US" sz="5100" dirty="0"/>
                  <a:t> =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𝑪𝒐𝒔𝒕</m:t>
                      </m:r>
                    </m:oMath>
                  </m:oMathPara>
                </a14:m>
                <a:endParaRPr lang="en-CA" sz="4000" b="1" dirty="0"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US" sz="4000" b="1" dirty="0">
                    <a:latin typeface="+mj-lt"/>
                  </a:rPr>
                  <a:t>+</a:t>
                </a:r>
                <a:br>
                  <a:rPr lang="en-US" sz="4000" b="1" dirty="0">
                    <a:latin typeface="+mj-lt"/>
                  </a:rPr>
                </a:br>
                <a:r>
                  <a:rPr lang="en-US" sz="40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b="1" i="1" smtClean="0">
                        <a:latin typeface="Cambria Math"/>
                      </a:rPr>
                      <m:t>𝑩𝒐𝒖𝒏𝒅𝒂𝒓𝒚</m:t>
                    </m:r>
                    <m:r>
                      <a:rPr lang="en-CA" sz="4000" b="1" i="1" smtClean="0">
                        <a:latin typeface="Cambria Math"/>
                      </a:rPr>
                      <m:t> </m:t>
                    </m:r>
                    <m:r>
                      <a:rPr lang="en-CA" sz="4000" b="1" i="1" smtClean="0">
                        <a:latin typeface="Cambria Math"/>
                      </a:rPr>
                      <m:t>𝑳𝒆𝒏𝒈𝒕𝒉</m:t>
                    </m:r>
                    <m:r>
                      <a:rPr lang="en-US" sz="4000" b="1" i="1">
                        <a:latin typeface="Cambria Math"/>
                      </a:rPr>
                      <m:t> </m:t>
                    </m:r>
                    <m:r>
                      <a:rPr lang="en-US" sz="4000" b="1" i="1">
                        <a:latin typeface="Cambria Math"/>
                      </a:rPr>
                      <m:t>𝑴𝒐𝒅𝒊𝒇𝒊𝒆𝒓</m:t>
                    </m:r>
                    <m:r>
                      <a:rPr lang="en-US" sz="4000" b="1" i="1">
                        <a:latin typeface="Cambria Math"/>
                      </a:rPr>
                      <m:t>×</m:t>
                    </m:r>
                    <m:r>
                      <a:rPr lang="en-US" sz="4000" b="1" i="1">
                        <a:latin typeface="Cambria Math"/>
                      </a:rPr>
                      <m:t>𝑩𝒐𝒖𝒏𝒅𝒂𝒓𝒚</m:t>
                    </m:r>
                    <m:r>
                      <a:rPr lang="en-US" sz="4000" b="1" i="1">
                        <a:latin typeface="Cambria Math"/>
                      </a:rPr>
                      <m:t> </m:t>
                    </m:r>
                    <m:r>
                      <a:rPr lang="en-CA" sz="4000" b="1" i="1" smtClean="0">
                        <a:latin typeface="Cambria Math"/>
                      </a:rPr>
                      <m:t>𝑪𝒐𝒔𝒕</m:t>
                    </m:r>
                    <m:r>
                      <a:rPr lang="en-CA" sz="4000" b="1" i="1" smtClean="0">
                        <a:latin typeface="Cambria Math"/>
                      </a:rPr>
                      <m:t> </m:t>
                    </m:r>
                    <m:r>
                      <a:rPr lang="en-US" sz="4000" b="1" i="1">
                        <a:latin typeface="Cambria Math"/>
                      </a:rPr>
                      <m:t>𝒐𝒇</m:t>
                    </m:r>
                    <m:r>
                      <a:rPr lang="en-US" sz="4000" b="1" i="1">
                        <a:latin typeface="Cambria Math"/>
                      </a:rPr>
                      <m:t> </m:t>
                    </m:r>
                    <m:r>
                      <a:rPr lang="en-US" sz="4000" b="1" i="1">
                        <a:latin typeface="Cambria Math"/>
                      </a:rPr>
                      <m:t>𝒕𝒉𝒆</m:t>
                    </m:r>
                    <m:r>
                      <a:rPr lang="en-US" sz="4000" b="1" i="1">
                        <a:latin typeface="Cambria Math"/>
                      </a:rPr>
                      <m:t> </m:t>
                    </m:r>
                    <m:r>
                      <a:rPr lang="en-US" sz="4000" b="1" i="1">
                        <a:latin typeface="Cambria Math"/>
                      </a:rPr>
                      <m:t>𝒓𝒆𝒔𝒆𝒓𝒗𝒆</m:t>
                    </m:r>
                    <m:r>
                      <a:rPr lang="en-US" sz="4000" b="1" i="1">
                        <a:latin typeface="Cambria Math"/>
                      </a:rPr>
                      <m:t> </m:t>
                    </m:r>
                    <m:r>
                      <a:rPr lang="en-US" sz="4000" b="1" i="1">
                        <a:latin typeface="Cambria Math"/>
                      </a:rPr>
                      <m:t>𝒔𝒚𝒔𝒕𝒆𝒎</m:t>
                    </m:r>
                  </m:oMath>
                </a14:m>
                <a:endParaRPr lang="en-CA" sz="4000" b="1" dirty="0">
                  <a:latin typeface="+mj-lt"/>
                </a:endParaRPr>
              </a:p>
              <a:p>
                <a:pPr marL="0" indent="0" algn="ctr">
                  <a:buNone/>
                </a:pPr>
                <a:br>
                  <a:rPr lang="en-CA" sz="4000" b="1" dirty="0">
                    <a:latin typeface="+mj-lt"/>
                  </a:rPr>
                </a:br>
                <a:r>
                  <a:rPr lang="en-CA" sz="4000" b="1" dirty="0">
                    <a:latin typeface="+mj-lt"/>
                  </a:rPr>
                  <a:t>+</a:t>
                </a:r>
                <a:br>
                  <a:rPr lang="en-CA" sz="4000" b="1" dirty="0">
                    <a:latin typeface="+mj-lt"/>
                  </a:rPr>
                </a:br>
                <a:endParaRPr lang="en-CA" sz="4000" b="1" dirty="0"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4000" b="1" i="1">
                              <a:latin typeface="Cambria Math"/>
                            </a:rPr>
                            <m:t>𝑺𝒑𝒆𝒄𝒊𝒆𝒔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𝑷𝒆𝒏𝒂𝒍𝒕𝒚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𝑭𝒂𝒄𝒕𝒐𝒓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× </m:t>
                          </m:r>
                        </m:e>
                        <m:e>
                          <m:r>
                            <a:rPr lang="en-US" sz="4000" b="1" i="1">
                              <a:latin typeface="Cambria Math"/>
                            </a:rPr>
                            <m:t>𝑷𝒆𝒏𝒂𝒍𝒕𝒚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𝒊𝒏𝒄𝒖𝒓𝒓𝒆𝒅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𝒇𝒐𝒓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𝒖𝒏𝒎𝒆𝒕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𝒕𝒂𝒓𝒈𝒆𝒕𝒔</m:t>
                          </m:r>
                        </m:e>
                      </m:eqArr>
                    </m:oMath>
                  </m:oMathPara>
                </a14:m>
                <a:endParaRPr lang="en-CA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32215"/>
                <a:ext cx="8229600" cy="4525963"/>
              </a:xfrm>
              <a:blipFill>
                <a:blip r:embed="rId2"/>
                <a:stretch>
                  <a:fillRect t="-3634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823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9" y="0"/>
            <a:ext cx="887771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251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0" y="0"/>
            <a:ext cx="887771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4" y="363320"/>
            <a:ext cx="1891498" cy="1875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78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1143000"/>
          </a:xfrm>
        </p:spPr>
        <p:txBody>
          <a:bodyPr/>
          <a:lstStyle/>
          <a:p>
            <a:pPr algn="l"/>
            <a:r>
              <a:rPr lang="en-CA" b="1" dirty="0"/>
              <a:t>Planning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Land base of the </a:t>
            </a:r>
            <a:br>
              <a:rPr lang="en-CA" dirty="0"/>
            </a:br>
            <a:r>
              <a:rPr lang="en-CA" dirty="0"/>
              <a:t>CDFCP: ~198,000</a:t>
            </a:r>
            <a:br>
              <a:rPr lang="en-CA" dirty="0"/>
            </a:br>
            <a:r>
              <a:rPr lang="en-CA" dirty="0"/>
              <a:t>properties</a:t>
            </a:r>
            <a:br>
              <a:rPr lang="en-CA" dirty="0"/>
            </a:br>
            <a:endParaRPr lang="en-CA" dirty="0"/>
          </a:p>
          <a:p>
            <a:r>
              <a:rPr lang="en-CA" dirty="0"/>
              <a:t>Possible solutions for a </a:t>
            </a:r>
            <a:br>
              <a:rPr lang="en-CA" dirty="0"/>
            </a:br>
            <a:r>
              <a:rPr lang="en-CA" dirty="0"/>
              <a:t>reserve system:</a:t>
            </a:r>
            <a:br>
              <a:rPr lang="en-CA" dirty="0"/>
            </a:br>
            <a:r>
              <a:rPr lang="en-CA" dirty="0"/>
              <a:t>2^198,000 &gt; atoms in the</a:t>
            </a:r>
            <a:br>
              <a:rPr lang="en-CA" dirty="0"/>
            </a:br>
            <a:r>
              <a:rPr lang="en-CA" dirty="0"/>
              <a:t>Universe</a:t>
            </a:r>
            <a:br>
              <a:rPr lang="en-CA" dirty="0"/>
            </a:br>
            <a:endParaRPr lang="en-CA" dirty="0"/>
          </a:p>
          <a:p>
            <a:r>
              <a:rPr lang="en-CA" dirty="0"/>
              <a:t>How to optimize</a:t>
            </a:r>
            <a:br>
              <a:rPr lang="en-CA" dirty="0"/>
            </a:br>
            <a:r>
              <a:rPr lang="en-CA" dirty="0"/>
              <a:t>prioritization?</a:t>
            </a:r>
            <a:br>
              <a:rPr lang="en-CA" dirty="0"/>
            </a:br>
            <a:r>
              <a:rPr lang="en-CA" dirty="0"/>
              <a:t>Simulated Annealing</a:t>
            </a:r>
          </a:p>
        </p:txBody>
      </p:sp>
      <p:pic>
        <p:nvPicPr>
          <p:cNvPr id="5122" name="Picture 2" descr="D:\Work\Committee\2013_07_meeting\Property valu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770" y="911431"/>
            <a:ext cx="4109493" cy="53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0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0"/>
            <a:ext cx="8882742" cy="6861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0393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stes_blau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stes_blau" id="{C193627D-0504-4666-821A-3C69C205BF9F}" vid="{DBC307F7-D1CE-4720-A5EB-7560159897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bestes_blau</Template>
  <TotalTime>10620</TotalTime>
  <Words>350</Words>
  <Application>Microsoft Office PowerPoint</Application>
  <PresentationFormat>On-screen Show (4:3)</PresentationFormat>
  <Paragraphs>70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Constantia</vt:lpstr>
      <vt:lpstr>Times New Roman</vt:lpstr>
      <vt:lpstr>Wingdings 2</vt:lpstr>
      <vt:lpstr>bestes_blau</vt:lpstr>
      <vt:lpstr>Introduction to conservation prioritization tools</vt:lpstr>
      <vt:lpstr>How can we combine all this information in a meaningful way for conservation?</vt:lpstr>
      <vt:lpstr>Why Marxan?</vt:lpstr>
      <vt:lpstr>What can Marxan do?</vt:lpstr>
      <vt:lpstr>What problem does Marxan solve?</vt:lpstr>
      <vt:lpstr>PowerPoint Presentation</vt:lpstr>
      <vt:lpstr>PowerPoint Presentation</vt:lpstr>
      <vt:lpstr>Planning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Coastal Douglas Fir Conservation Partnership: Facilitate Consensus Decisions on Protection</vt:lpstr>
      <vt:lpstr> Current tool version</vt:lpstr>
      <vt:lpstr>PowerPoint Presentation</vt:lpstr>
      <vt:lpstr>PowerPoint Presentation</vt:lpstr>
      <vt:lpstr>Current work:  Optimizing conservation of migratory species over their full annual cycle  in the Western Hemisphere </vt:lpstr>
      <vt:lpstr>PowerPoint Presentation</vt:lpstr>
      <vt:lpstr>PowerPoint Presentation</vt:lpstr>
      <vt:lpstr>PowerPoint Presentation</vt:lpstr>
      <vt:lpstr>PowerPoint Presentation</vt:lpstr>
      <vt:lpstr>                 prioritizr</vt:lpstr>
      <vt:lpstr>Under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predictive avian occurrence maps for maximizing the efficiency of conservation planning</dc:title>
  <dc:creator>Richard Schuster</dc:creator>
  <cp:lastModifiedBy>richard</cp:lastModifiedBy>
  <cp:revision>1985</cp:revision>
  <dcterms:created xsi:type="dcterms:W3CDTF">2006-08-16T00:00:00Z</dcterms:created>
  <dcterms:modified xsi:type="dcterms:W3CDTF">2018-03-22T14:53:43Z</dcterms:modified>
</cp:coreProperties>
</file>